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League Spartan" panose="020B0604020202020204" charset="0"/>
      <p:regular r:id="rId10"/>
    </p:embeddedFont>
    <p:embeddedFont>
      <p:font typeface="Open Sans Extra Bold" panose="020B0604020202020204" charset="0"/>
      <p:regular r:id="rId11"/>
    </p:embeddedFont>
    <p:embeddedFont>
      <p:font typeface="Poppins" panose="00000500000000000000" pitchFamily="2" charset="0"/>
      <p:regular r:id="rId12"/>
    </p:embeddedFont>
    <p:embeddedFont>
      <p:font typeface="Poppins Bold" panose="00000800000000000000" charset="0"/>
      <p:regular r:id="rId13"/>
    </p:embeddedFont>
    <p:embeddedFont>
      <p:font typeface="Poppins Ultra-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16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code/ronikdedhia/consumer-reviews-of-amazon-product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60641" y="2828639"/>
            <a:ext cx="6698659" cy="5626873"/>
          </a:xfrm>
          <a:custGeom>
            <a:avLst/>
            <a:gdLst/>
            <a:ahLst/>
            <a:cxnLst/>
            <a:rect l="l" t="t" r="r" b="b"/>
            <a:pathLst>
              <a:path w="6698659" h="5626873">
                <a:moveTo>
                  <a:pt x="0" y="0"/>
                </a:moveTo>
                <a:lnTo>
                  <a:pt x="6698659" y="0"/>
                </a:lnTo>
                <a:lnTo>
                  <a:pt x="6698659" y="5626873"/>
                </a:lnTo>
                <a:lnTo>
                  <a:pt x="0" y="5626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" r="-2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492511" y="3589644"/>
            <a:ext cx="6775116" cy="2813436"/>
          </a:xfrm>
          <a:custGeom>
            <a:avLst/>
            <a:gdLst/>
            <a:ahLst/>
            <a:cxnLst/>
            <a:rect l="l" t="t" r="r" b="b"/>
            <a:pathLst>
              <a:path w="6775116" h="2813436">
                <a:moveTo>
                  <a:pt x="0" y="0"/>
                </a:moveTo>
                <a:lnTo>
                  <a:pt x="6775116" y="0"/>
                </a:lnTo>
                <a:lnTo>
                  <a:pt x="6775116" y="2813436"/>
                </a:lnTo>
                <a:lnTo>
                  <a:pt x="0" y="2813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4" r="-95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1641000" y="1689922"/>
            <a:ext cx="9654928" cy="79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4"/>
              </a:lnSpc>
            </a:pPr>
            <a:r>
              <a:rPr lang="en-US" sz="3400" spc="-164">
                <a:solidFill>
                  <a:srgbClr val="3D3D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SENTIMENTAL ANALYSIS 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2511" y="2074153"/>
            <a:ext cx="9654928" cy="1185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6"/>
              </a:lnSpc>
            </a:pPr>
            <a:r>
              <a:rPr lang="en-US" sz="5100" spc="-247">
                <a:solidFill>
                  <a:srgbClr val="3D3D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AMAZON PRODUCT REVIEW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2740" y="6880001"/>
            <a:ext cx="6844887" cy="243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spc="-43" dirty="0">
                <a:solidFill>
                  <a:srgbClr val="3D3D3D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by: Group A</a:t>
            </a:r>
          </a:p>
          <a:p>
            <a:pPr algn="l">
              <a:lnSpc>
                <a:spcPts val="2659"/>
              </a:lnSpc>
            </a:pPr>
            <a:r>
              <a:rPr lang="en-US" sz="1899" u="none" strike="noStrike" spc="-37" dirty="0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Muhammad </a:t>
            </a:r>
            <a:r>
              <a:rPr lang="en-US" sz="1899" u="none" strike="noStrike" spc="-37" dirty="0" err="1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Yaasir</a:t>
            </a:r>
            <a:r>
              <a:rPr lang="en-US" sz="1899" u="none" strike="noStrike" spc="-37" dirty="0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- C0906653</a:t>
            </a:r>
          </a:p>
          <a:p>
            <a:pPr algn="l">
              <a:lnSpc>
                <a:spcPts val="2659"/>
              </a:lnSpc>
            </a:pPr>
            <a:r>
              <a:rPr lang="en-US" sz="1899" u="none" strike="noStrike" spc="-37" dirty="0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Soorya Gayathri- C0900929</a:t>
            </a:r>
          </a:p>
          <a:p>
            <a:pPr algn="l">
              <a:lnSpc>
                <a:spcPts val="2659"/>
              </a:lnSpc>
            </a:pPr>
            <a:r>
              <a:rPr lang="en-US" sz="1899" u="none" strike="noStrike" spc="-37" dirty="0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Sandra Jolly Maria- C0891522</a:t>
            </a:r>
          </a:p>
          <a:p>
            <a:pPr algn="l">
              <a:lnSpc>
                <a:spcPts val="2659"/>
              </a:lnSpc>
            </a:pPr>
            <a:r>
              <a:rPr lang="en-US" sz="1899" u="none" strike="noStrike" spc="-37" dirty="0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Vineet </a:t>
            </a:r>
            <a:r>
              <a:rPr lang="en-US" sz="1899" u="none" strike="noStrike" spc="-37" dirty="0" err="1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Pinjrotia</a:t>
            </a:r>
            <a:r>
              <a:rPr lang="en-US" sz="1899" u="none" strike="noStrike" spc="-37" dirty="0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- C0893355</a:t>
            </a:r>
          </a:p>
          <a:p>
            <a:pPr algn="l">
              <a:lnSpc>
                <a:spcPts val="2659"/>
              </a:lnSpc>
            </a:pPr>
            <a:r>
              <a:rPr lang="en-US" sz="1899" u="none" strike="noStrike" spc="-37" dirty="0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Sandra Elizabeth- C0872108</a:t>
            </a:r>
          </a:p>
          <a:p>
            <a:pPr algn="l">
              <a:lnSpc>
                <a:spcPts val="2495"/>
              </a:lnSpc>
            </a:pPr>
            <a:r>
              <a:rPr lang="en-US" sz="1782" u="none" strike="noStrike" spc="-35" dirty="0" err="1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Pawandeep</a:t>
            </a:r>
            <a:r>
              <a:rPr lang="en-US" sz="1782" u="none" strike="noStrike" spc="-35" dirty="0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 Kaur- C0901263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85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029110"/>
            <a:ext cx="7207568" cy="6000300"/>
          </a:xfrm>
          <a:custGeom>
            <a:avLst/>
            <a:gdLst/>
            <a:ahLst/>
            <a:cxnLst/>
            <a:rect l="l" t="t" r="r" b="b"/>
            <a:pathLst>
              <a:path w="7207568" h="6000300">
                <a:moveTo>
                  <a:pt x="0" y="0"/>
                </a:moveTo>
                <a:lnTo>
                  <a:pt x="7207568" y="0"/>
                </a:lnTo>
                <a:lnTo>
                  <a:pt x="7207568" y="6000300"/>
                </a:lnTo>
                <a:lnTo>
                  <a:pt x="0" y="6000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986886" y="1134469"/>
            <a:ext cx="7633564" cy="2898172"/>
            <a:chOff x="0" y="0"/>
            <a:chExt cx="2010486" cy="7633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0486" cy="763304"/>
            </a:xfrm>
            <a:custGeom>
              <a:avLst/>
              <a:gdLst/>
              <a:ahLst/>
              <a:cxnLst/>
              <a:rect l="l" t="t" r="r" b="b"/>
              <a:pathLst>
                <a:path w="2010486" h="763304">
                  <a:moveTo>
                    <a:pt x="51724" y="0"/>
                  </a:moveTo>
                  <a:lnTo>
                    <a:pt x="1958762" y="0"/>
                  </a:lnTo>
                  <a:cubicBezTo>
                    <a:pt x="1987329" y="0"/>
                    <a:pt x="2010486" y="23158"/>
                    <a:pt x="2010486" y="51724"/>
                  </a:cubicBezTo>
                  <a:lnTo>
                    <a:pt x="2010486" y="711581"/>
                  </a:lnTo>
                  <a:cubicBezTo>
                    <a:pt x="2010486" y="740147"/>
                    <a:pt x="1987329" y="763304"/>
                    <a:pt x="1958762" y="763304"/>
                  </a:cubicBezTo>
                  <a:lnTo>
                    <a:pt x="51724" y="763304"/>
                  </a:lnTo>
                  <a:cubicBezTo>
                    <a:pt x="23158" y="763304"/>
                    <a:pt x="0" y="740147"/>
                    <a:pt x="0" y="711581"/>
                  </a:cubicBezTo>
                  <a:lnTo>
                    <a:pt x="0" y="51724"/>
                  </a:lnTo>
                  <a:cubicBezTo>
                    <a:pt x="0" y="23158"/>
                    <a:pt x="23158" y="0"/>
                    <a:pt x="51724" y="0"/>
                  </a:cubicBezTo>
                  <a:close/>
                </a:path>
              </a:pathLst>
            </a:custGeom>
            <a:solidFill>
              <a:srgbClr val="E6CAD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010486" cy="820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103322"/>
            <a:ext cx="7543800" cy="1041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01"/>
              </a:lnSpc>
            </a:pPr>
            <a:r>
              <a:rPr lang="en-US" sz="5400" spc="-207">
                <a:solidFill>
                  <a:srgbClr val="3D3D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59328" y="2097690"/>
            <a:ext cx="1578952" cy="959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5"/>
              </a:lnSpc>
            </a:pPr>
            <a:r>
              <a:rPr lang="en-US" sz="6199" spc="-166">
                <a:solidFill>
                  <a:srgbClr val="3D3D3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86886" y="4197676"/>
            <a:ext cx="7633564" cy="2284227"/>
            <a:chOff x="0" y="0"/>
            <a:chExt cx="2010486" cy="6016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10486" cy="601607"/>
            </a:xfrm>
            <a:custGeom>
              <a:avLst/>
              <a:gdLst/>
              <a:ahLst/>
              <a:cxnLst/>
              <a:rect l="l" t="t" r="r" b="b"/>
              <a:pathLst>
                <a:path w="2010486" h="601607">
                  <a:moveTo>
                    <a:pt x="51724" y="0"/>
                  </a:moveTo>
                  <a:lnTo>
                    <a:pt x="1958762" y="0"/>
                  </a:lnTo>
                  <a:cubicBezTo>
                    <a:pt x="1987329" y="0"/>
                    <a:pt x="2010486" y="23158"/>
                    <a:pt x="2010486" y="51724"/>
                  </a:cubicBezTo>
                  <a:lnTo>
                    <a:pt x="2010486" y="549883"/>
                  </a:lnTo>
                  <a:cubicBezTo>
                    <a:pt x="2010486" y="578449"/>
                    <a:pt x="1987329" y="601607"/>
                    <a:pt x="1958762" y="601607"/>
                  </a:cubicBezTo>
                  <a:lnTo>
                    <a:pt x="51724" y="601607"/>
                  </a:lnTo>
                  <a:cubicBezTo>
                    <a:pt x="23158" y="601607"/>
                    <a:pt x="0" y="578449"/>
                    <a:pt x="0" y="549883"/>
                  </a:cubicBezTo>
                  <a:lnTo>
                    <a:pt x="0" y="51724"/>
                  </a:lnTo>
                  <a:cubicBezTo>
                    <a:pt x="0" y="23158"/>
                    <a:pt x="23158" y="0"/>
                    <a:pt x="51724" y="0"/>
                  </a:cubicBezTo>
                  <a:close/>
                </a:path>
              </a:pathLst>
            </a:custGeom>
            <a:solidFill>
              <a:srgbClr val="E6CAD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010486" cy="658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359328" y="4776024"/>
            <a:ext cx="1578952" cy="959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5"/>
              </a:lnSpc>
            </a:pPr>
            <a:r>
              <a:rPr lang="en-US" sz="6199" spc="-166">
                <a:solidFill>
                  <a:srgbClr val="3D3D3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02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986886" y="6636696"/>
            <a:ext cx="7633564" cy="2898172"/>
            <a:chOff x="0" y="0"/>
            <a:chExt cx="2010486" cy="7633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10486" cy="763304"/>
            </a:xfrm>
            <a:custGeom>
              <a:avLst/>
              <a:gdLst/>
              <a:ahLst/>
              <a:cxnLst/>
              <a:rect l="l" t="t" r="r" b="b"/>
              <a:pathLst>
                <a:path w="2010486" h="763304">
                  <a:moveTo>
                    <a:pt x="51724" y="0"/>
                  </a:moveTo>
                  <a:lnTo>
                    <a:pt x="1958762" y="0"/>
                  </a:lnTo>
                  <a:cubicBezTo>
                    <a:pt x="1987329" y="0"/>
                    <a:pt x="2010486" y="23158"/>
                    <a:pt x="2010486" y="51724"/>
                  </a:cubicBezTo>
                  <a:lnTo>
                    <a:pt x="2010486" y="711581"/>
                  </a:lnTo>
                  <a:cubicBezTo>
                    <a:pt x="2010486" y="740147"/>
                    <a:pt x="1987329" y="763304"/>
                    <a:pt x="1958762" y="763304"/>
                  </a:cubicBezTo>
                  <a:lnTo>
                    <a:pt x="51724" y="763304"/>
                  </a:lnTo>
                  <a:cubicBezTo>
                    <a:pt x="23158" y="763304"/>
                    <a:pt x="0" y="740147"/>
                    <a:pt x="0" y="711581"/>
                  </a:cubicBezTo>
                  <a:lnTo>
                    <a:pt x="0" y="51724"/>
                  </a:lnTo>
                  <a:cubicBezTo>
                    <a:pt x="0" y="23158"/>
                    <a:pt x="23158" y="0"/>
                    <a:pt x="51724" y="0"/>
                  </a:cubicBezTo>
                  <a:close/>
                </a:path>
              </a:pathLst>
            </a:custGeom>
            <a:solidFill>
              <a:srgbClr val="E6CAD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010486" cy="820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359328" y="7455981"/>
            <a:ext cx="1578952" cy="959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5"/>
              </a:lnSpc>
            </a:pPr>
            <a:r>
              <a:rPr lang="en-US" sz="6199" spc="-166">
                <a:solidFill>
                  <a:srgbClr val="3D3D3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29936" y="1360497"/>
            <a:ext cx="5541997" cy="267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8"/>
              </a:lnSpc>
            </a:pPr>
            <a:r>
              <a:rPr lang="en-US" sz="2199" spc="24">
                <a:solidFill>
                  <a:srgbClr val="3D3D3D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</a:t>
            </a:r>
          </a:p>
          <a:p>
            <a:pPr algn="l">
              <a:lnSpc>
                <a:spcPts val="1890"/>
              </a:lnSpc>
            </a:pPr>
            <a:endParaRPr lang="en-US" sz="2199" spc="24">
              <a:solidFill>
                <a:srgbClr val="3D3D3D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1890"/>
              </a:lnSpc>
            </a:pPr>
            <a:r>
              <a:rPr lang="en-US" sz="1800" spc="1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Automate sentiment analysis to filter and categorize  Amazon product reviews.</a:t>
            </a:r>
          </a:p>
          <a:p>
            <a:pPr algn="l">
              <a:lnSpc>
                <a:spcPts val="1890"/>
              </a:lnSpc>
            </a:pPr>
            <a:endParaRPr lang="en-US" sz="1800" spc="1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078"/>
              </a:lnSpc>
            </a:pPr>
            <a:r>
              <a:rPr lang="en-US" sz="2199" spc="2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Outcome</a:t>
            </a:r>
          </a:p>
          <a:p>
            <a:pPr algn="l">
              <a:lnSpc>
                <a:spcPts val="1890"/>
              </a:lnSpc>
            </a:pPr>
            <a:endParaRPr lang="en-US" sz="2199" spc="24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1890"/>
              </a:lnSpc>
            </a:pPr>
            <a:r>
              <a:rPr lang="en-US" sz="1800" spc="1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Improved customer experience by providing quick access to the most relevant reviews.</a:t>
            </a:r>
          </a:p>
          <a:p>
            <a:pPr algn="l">
              <a:lnSpc>
                <a:spcPts val="1890"/>
              </a:lnSpc>
            </a:pPr>
            <a:endParaRPr lang="en-US" sz="1800" spc="1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1890"/>
              </a:lnSpc>
            </a:pPr>
            <a:endParaRPr lang="en-US" sz="1800" spc="1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529936" y="4394696"/>
            <a:ext cx="5729364" cy="1700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8"/>
              </a:lnSpc>
            </a:pPr>
            <a:r>
              <a:rPr lang="en-US" sz="2199" spc="24">
                <a:solidFill>
                  <a:srgbClr val="3D3D3D"/>
                </a:solidFill>
                <a:latin typeface="Poppins Bold"/>
                <a:ea typeface="Poppins Bold"/>
                <a:cs typeface="Poppins Bold"/>
                <a:sym typeface="Poppins Bold"/>
              </a:rPr>
              <a:t>Key Goals</a:t>
            </a:r>
          </a:p>
          <a:p>
            <a:pPr algn="l">
              <a:lnSpc>
                <a:spcPts val="1890"/>
              </a:lnSpc>
            </a:pPr>
            <a:endParaRPr lang="en-US" sz="2199" spc="24">
              <a:solidFill>
                <a:srgbClr val="3D3D3D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217170" lvl="1" indent="-108585" algn="l">
              <a:lnSpc>
                <a:spcPts val="1890"/>
              </a:lnSpc>
              <a:buFont typeface="Arial"/>
              <a:buChar char="•"/>
            </a:pPr>
            <a:r>
              <a:rPr lang="en-US" sz="1800" spc="21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Automation of Review filtering using Sentiment Analysis for efficient search of products</a:t>
            </a:r>
          </a:p>
          <a:p>
            <a:pPr marL="217170" lvl="1" indent="-108585" algn="l">
              <a:lnSpc>
                <a:spcPts val="1890"/>
              </a:lnSpc>
              <a:buFont typeface="Arial"/>
              <a:buChar char="•"/>
            </a:pPr>
            <a:r>
              <a:rPr lang="en-US" sz="1800" spc="21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Categorize reviews by sentiment and product features. </a:t>
            </a:r>
          </a:p>
          <a:p>
            <a:pPr marL="217170" lvl="1" indent="-108585" algn="l">
              <a:lnSpc>
                <a:spcPts val="1890"/>
              </a:lnSpc>
            </a:pPr>
            <a:endParaRPr lang="en-US" sz="1800" spc="21">
              <a:solidFill>
                <a:srgbClr val="3D3D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529936" y="6674796"/>
            <a:ext cx="5729364" cy="267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8"/>
              </a:lnSpc>
            </a:pPr>
            <a:r>
              <a:rPr lang="en-US" sz="2199" spc="24">
                <a:solidFill>
                  <a:srgbClr val="3D3D3D"/>
                </a:solidFill>
                <a:latin typeface="Poppins Bold"/>
                <a:ea typeface="Poppins Bold"/>
                <a:cs typeface="Poppins Bold"/>
                <a:sym typeface="Poppins Bold"/>
              </a:rPr>
              <a:t>Impact on Amazon</a:t>
            </a:r>
          </a:p>
          <a:p>
            <a:pPr marL="217170" lvl="1" indent="-108585" algn="l">
              <a:lnSpc>
                <a:spcPts val="1890"/>
              </a:lnSpc>
              <a:buFont typeface="Arial"/>
              <a:buChar char="•"/>
            </a:pPr>
            <a:r>
              <a:rPr lang="en-US" sz="1800" spc="21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Advances understanding of customer feedback.</a:t>
            </a:r>
          </a:p>
          <a:p>
            <a:pPr marL="217170" lvl="1" indent="-108585" algn="l">
              <a:lnSpc>
                <a:spcPts val="1890"/>
              </a:lnSpc>
            </a:pPr>
            <a:endParaRPr lang="en-US" sz="1800" spc="21">
              <a:solidFill>
                <a:srgbClr val="3D3D3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078"/>
              </a:lnSpc>
            </a:pPr>
            <a:r>
              <a:rPr lang="en-US" sz="2199" spc="24">
                <a:solidFill>
                  <a:srgbClr val="3D3D3D"/>
                </a:solidFill>
                <a:latin typeface="Poppins Bold"/>
                <a:ea typeface="Poppins Bold"/>
                <a:cs typeface="Poppins Bold"/>
                <a:sym typeface="Poppins Bold"/>
              </a:rPr>
              <a:t>Advanced Features</a:t>
            </a:r>
          </a:p>
          <a:p>
            <a:pPr marL="217170" lvl="1" indent="-108585" algn="l">
              <a:lnSpc>
                <a:spcPts val="1890"/>
              </a:lnSpc>
              <a:buFont typeface="Arial"/>
              <a:buChar char="•"/>
            </a:pPr>
            <a:r>
              <a:rPr lang="en-US" sz="1800" spc="21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Introduce a review filtering feature that can sort out reviews.</a:t>
            </a:r>
          </a:p>
          <a:p>
            <a:pPr marL="217170" lvl="1" indent="-108585" algn="l">
              <a:lnSpc>
                <a:spcPts val="1890"/>
              </a:lnSpc>
              <a:buFont typeface="Arial"/>
              <a:buChar char="•"/>
            </a:pPr>
            <a:r>
              <a:rPr lang="en-US" sz="1800" spc="21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Customers are assisted to get relevant reviews quickly.</a:t>
            </a:r>
          </a:p>
          <a:p>
            <a:pPr marL="217170" lvl="1" indent="-108585" algn="l">
              <a:lnSpc>
                <a:spcPts val="1890"/>
              </a:lnSpc>
              <a:buFont typeface="Arial"/>
              <a:buChar char="•"/>
            </a:pPr>
            <a:r>
              <a:rPr lang="en-US" sz="1800" spc="21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Improves overall shopping experience on Amazon.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83213" y="4354916"/>
            <a:ext cx="3782726" cy="5456963"/>
            <a:chOff x="0" y="0"/>
            <a:chExt cx="996273" cy="14372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6273" cy="1437225"/>
            </a:xfrm>
            <a:custGeom>
              <a:avLst/>
              <a:gdLst/>
              <a:ahLst/>
              <a:cxnLst/>
              <a:rect l="l" t="t" r="r" b="b"/>
              <a:pathLst>
                <a:path w="996273" h="1437225">
                  <a:moveTo>
                    <a:pt x="110519" y="0"/>
                  </a:moveTo>
                  <a:lnTo>
                    <a:pt x="885754" y="0"/>
                  </a:lnTo>
                  <a:cubicBezTo>
                    <a:pt x="915066" y="0"/>
                    <a:pt x="943177" y="11644"/>
                    <a:pt x="963903" y="32370"/>
                  </a:cubicBezTo>
                  <a:cubicBezTo>
                    <a:pt x="984629" y="53097"/>
                    <a:pt x="996273" y="81208"/>
                    <a:pt x="996273" y="110519"/>
                  </a:cubicBezTo>
                  <a:lnTo>
                    <a:pt x="996273" y="1326706"/>
                  </a:lnTo>
                  <a:cubicBezTo>
                    <a:pt x="996273" y="1387744"/>
                    <a:pt x="946792" y="1437225"/>
                    <a:pt x="885754" y="1437225"/>
                  </a:cubicBezTo>
                  <a:lnTo>
                    <a:pt x="110519" y="1437225"/>
                  </a:lnTo>
                  <a:cubicBezTo>
                    <a:pt x="81208" y="1437225"/>
                    <a:pt x="53097" y="1425581"/>
                    <a:pt x="32370" y="1404855"/>
                  </a:cubicBezTo>
                  <a:cubicBezTo>
                    <a:pt x="11644" y="1384128"/>
                    <a:pt x="0" y="1356017"/>
                    <a:pt x="0" y="1326706"/>
                  </a:cubicBezTo>
                  <a:lnTo>
                    <a:pt x="0" y="110519"/>
                  </a:lnTo>
                  <a:cubicBezTo>
                    <a:pt x="0" y="81208"/>
                    <a:pt x="11644" y="53097"/>
                    <a:pt x="32370" y="32370"/>
                  </a:cubicBezTo>
                  <a:cubicBezTo>
                    <a:pt x="53097" y="11644"/>
                    <a:pt x="81208" y="0"/>
                    <a:pt x="110519" y="0"/>
                  </a:cubicBezTo>
                  <a:close/>
                </a:path>
              </a:pathLst>
            </a:custGeom>
            <a:solidFill>
              <a:srgbClr val="C1AEE1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96273" cy="149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14334" y="4354916"/>
            <a:ext cx="3782726" cy="5456963"/>
            <a:chOff x="0" y="0"/>
            <a:chExt cx="996273" cy="14372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6273" cy="1437225"/>
            </a:xfrm>
            <a:custGeom>
              <a:avLst/>
              <a:gdLst/>
              <a:ahLst/>
              <a:cxnLst/>
              <a:rect l="l" t="t" r="r" b="b"/>
              <a:pathLst>
                <a:path w="996273" h="1437225">
                  <a:moveTo>
                    <a:pt x="110519" y="0"/>
                  </a:moveTo>
                  <a:lnTo>
                    <a:pt x="885754" y="0"/>
                  </a:lnTo>
                  <a:cubicBezTo>
                    <a:pt x="915066" y="0"/>
                    <a:pt x="943177" y="11644"/>
                    <a:pt x="963903" y="32370"/>
                  </a:cubicBezTo>
                  <a:cubicBezTo>
                    <a:pt x="984629" y="53097"/>
                    <a:pt x="996273" y="81208"/>
                    <a:pt x="996273" y="110519"/>
                  </a:cubicBezTo>
                  <a:lnTo>
                    <a:pt x="996273" y="1326706"/>
                  </a:lnTo>
                  <a:cubicBezTo>
                    <a:pt x="996273" y="1387744"/>
                    <a:pt x="946792" y="1437225"/>
                    <a:pt x="885754" y="1437225"/>
                  </a:cubicBezTo>
                  <a:lnTo>
                    <a:pt x="110519" y="1437225"/>
                  </a:lnTo>
                  <a:cubicBezTo>
                    <a:pt x="81208" y="1437225"/>
                    <a:pt x="53097" y="1425581"/>
                    <a:pt x="32370" y="1404855"/>
                  </a:cubicBezTo>
                  <a:cubicBezTo>
                    <a:pt x="11644" y="1384128"/>
                    <a:pt x="0" y="1356017"/>
                    <a:pt x="0" y="1326706"/>
                  </a:cubicBezTo>
                  <a:lnTo>
                    <a:pt x="0" y="110519"/>
                  </a:lnTo>
                  <a:cubicBezTo>
                    <a:pt x="0" y="81208"/>
                    <a:pt x="11644" y="53097"/>
                    <a:pt x="32370" y="32370"/>
                  </a:cubicBezTo>
                  <a:cubicBezTo>
                    <a:pt x="53097" y="11644"/>
                    <a:pt x="81208" y="0"/>
                    <a:pt x="110519" y="0"/>
                  </a:cubicBezTo>
                  <a:close/>
                </a:path>
              </a:pathLst>
            </a:custGeom>
            <a:solidFill>
              <a:srgbClr val="C1709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96273" cy="149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45454" y="4354916"/>
            <a:ext cx="3782726" cy="5456963"/>
            <a:chOff x="0" y="0"/>
            <a:chExt cx="996273" cy="14372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6273" cy="1437225"/>
            </a:xfrm>
            <a:custGeom>
              <a:avLst/>
              <a:gdLst/>
              <a:ahLst/>
              <a:cxnLst/>
              <a:rect l="l" t="t" r="r" b="b"/>
              <a:pathLst>
                <a:path w="996273" h="1437225">
                  <a:moveTo>
                    <a:pt x="110519" y="0"/>
                  </a:moveTo>
                  <a:lnTo>
                    <a:pt x="885754" y="0"/>
                  </a:lnTo>
                  <a:cubicBezTo>
                    <a:pt x="915066" y="0"/>
                    <a:pt x="943177" y="11644"/>
                    <a:pt x="963903" y="32370"/>
                  </a:cubicBezTo>
                  <a:cubicBezTo>
                    <a:pt x="984629" y="53097"/>
                    <a:pt x="996273" y="81208"/>
                    <a:pt x="996273" y="110519"/>
                  </a:cubicBezTo>
                  <a:lnTo>
                    <a:pt x="996273" y="1326706"/>
                  </a:lnTo>
                  <a:cubicBezTo>
                    <a:pt x="996273" y="1387744"/>
                    <a:pt x="946792" y="1437225"/>
                    <a:pt x="885754" y="1437225"/>
                  </a:cubicBezTo>
                  <a:lnTo>
                    <a:pt x="110519" y="1437225"/>
                  </a:lnTo>
                  <a:cubicBezTo>
                    <a:pt x="81208" y="1437225"/>
                    <a:pt x="53097" y="1425581"/>
                    <a:pt x="32370" y="1404855"/>
                  </a:cubicBezTo>
                  <a:cubicBezTo>
                    <a:pt x="11644" y="1384128"/>
                    <a:pt x="0" y="1356017"/>
                    <a:pt x="0" y="1326706"/>
                  </a:cubicBezTo>
                  <a:lnTo>
                    <a:pt x="0" y="110519"/>
                  </a:lnTo>
                  <a:cubicBezTo>
                    <a:pt x="0" y="81208"/>
                    <a:pt x="11644" y="53097"/>
                    <a:pt x="32370" y="32370"/>
                  </a:cubicBezTo>
                  <a:cubicBezTo>
                    <a:pt x="53097" y="11644"/>
                    <a:pt x="81208" y="0"/>
                    <a:pt x="110519" y="0"/>
                  </a:cubicBezTo>
                  <a:close/>
                </a:path>
              </a:pathLst>
            </a:custGeom>
            <a:solidFill>
              <a:srgbClr val="B9CDE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996273" cy="149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476574" y="4354916"/>
            <a:ext cx="3782726" cy="5456963"/>
            <a:chOff x="0" y="0"/>
            <a:chExt cx="996273" cy="14372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96273" cy="1437225"/>
            </a:xfrm>
            <a:custGeom>
              <a:avLst/>
              <a:gdLst/>
              <a:ahLst/>
              <a:cxnLst/>
              <a:rect l="l" t="t" r="r" b="b"/>
              <a:pathLst>
                <a:path w="996273" h="1437225">
                  <a:moveTo>
                    <a:pt x="110519" y="0"/>
                  </a:moveTo>
                  <a:lnTo>
                    <a:pt x="885754" y="0"/>
                  </a:lnTo>
                  <a:cubicBezTo>
                    <a:pt x="915066" y="0"/>
                    <a:pt x="943177" y="11644"/>
                    <a:pt x="963903" y="32370"/>
                  </a:cubicBezTo>
                  <a:cubicBezTo>
                    <a:pt x="984629" y="53097"/>
                    <a:pt x="996273" y="81208"/>
                    <a:pt x="996273" y="110519"/>
                  </a:cubicBezTo>
                  <a:lnTo>
                    <a:pt x="996273" y="1326706"/>
                  </a:lnTo>
                  <a:cubicBezTo>
                    <a:pt x="996273" y="1387744"/>
                    <a:pt x="946792" y="1437225"/>
                    <a:pt x="885754" y="1437225"/>
                  </a:cubicBezTo>
                  <a:lnTo>
                    <a:pt x="110519" y="1437225"/>
                  </a:lnTo>
                  <a:cubicBezTo>
                    <a:pt x="81208" y="1437225"/>
                    <a:pt x="53097" y="1425581"/>
                    <a:pt x="32370" y="1404855"/>
                  </a:cubicBezTo>
                  <a:cubicBezTo>
                    <a:pt x="11644" y="1384128"/>
                    <a:pt x="0" y="1356017"/>
                    <a:pt x="0" y="1326706"/>
                  </a:cubicBezTo>
                  <a:lnTo>
                    <a:pt x="0" y="110519"/>
                  </a:lnTo>
                  <a:cubicBezTo>
                    <a:pt x="0" y="81208"/>
                    <a:pt x="11644" y="53097"/>
                    <a:pt x="32370" y="32370"/>
                  </a:cubicBezTo>
                  <a:cubicBezTo>
                    <a:pt x="53097" y="11644"/>
                    <a:pt x="81208" y="0"/>
                    <a:pt x="110519" y="0"/>
                  </a:cubicBezTo>
                  <a:close/>
                </a:path>
              </a:pathLst>
            </a:custGeom>
            <a:solidFill>
              <a:srgbClr val="EBD2C9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996273" cy="149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379223" y="3759562"/>
            <a:ext cx="1190707" cy="11907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10343" y="3759562"/>
            <a:ext cx="1190707" cy="11907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641463" y="3759562"/>
            <a:ext cx="1190707" cy="11907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772584" y="3759562"/>
            <a:ext cx="1190707" cy="11907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4444228" y="2696146"/>
            <a:ext cx="9424454" cy="918884"/>
          </a:xfrm>
          <a:custGeom>
            <a:avLst/>
            <a:gdLst/>
            <a:ahLst/>
            <a:cxnLst/>
            <a:rect l="l" t="t" r="r" b="b"/>
            <a:pathLst>
              <a:path w="9424454" h="918884">
                <a:moveTo>
                  <a:pt x="0" y="0"/>
                </a:moveTo>
                <a:lnTo>
                  <a:pt x="9424454" y="0"/>
                </a:lnTo>
                <a:lnTo>
                  <a:pt x="9424454" y="918884"/>
                </a:lnTo>
                <a:lnTo>
                  <a:pt x="0" y="918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8" name="Group 28"/>
          <p:cNvGrpSpPr/>
          <p:nvPr/>
        </p:nvGrpSpPr>
        <p:grpSpPr>
          <a:xfrm>
            <a:off x="3866281" y="981646"/>
            <a:ext cx="10555438" cy="1966535"/>
            <a:chOff x="0" y="0"/>
            <a:chExt cx="2780033" cy="51793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780033" cy="517935"/>
            </a:xfrm>
            <a:custGeom>
              <a:avLst/>
              <a:gdLst/>
              <a:ahLst/>
              <a:cxnLst/>
              <a:rect l="l" t="t" r="r" b="b"/>
              <a:pathLst>
                <a:path w="2780033" h="517935">
                  <a:moveTo>
                    <a:pt x="67478" y="0"/>
                  </a:moveTo>
                  <a:lnTo>
                    <a:pt x="2712556" y="0"/>
                  </a:lnTo>
                  <a:cubicBezTo>
                    <a:pt x="2730452" y="0"/>
                    <a:pt x="2747615" y="7109"/>
                    <a:pt x="2760270" y="19764"/>
                  </a:cubicBezTo>
                  <a:cubicBezTo>
                    <a:pt x="2772924" y="32418"/>
                    <a:pt x="2780033" y="49581"/>
                    <a:pt x="2780033" y="67478"/>
                  </a:cubicBezTo>
                  <a:lnTo>
                    <a:pt x="2780033" y="450457"/>
                  </a:lnTo>
                  <a:cubicBezTo>
                    <a:pt x="2780033" y="487724"/>
                    <a:pt x="2749822" y="517935"/>
                    <a:pt x="2712556" y="517935"/>
                  </a:cubicBezTo>
                  <a:lnTo>
                    <a:pt x="67478" y="517935"/>
                  </a:lnTo>
                  <a:cubicBezTo>
                    <a:pt x="49581" y="517935"/>
                    <a:pt x="32418" y="510826"/>
                    <a:pt x="19764" y="498171"/>
                  </a:cubicBezTo>
                  <a:cubicBezTo>
                    <a:pt x="7109" y="485517"/>
                    <a:pt x="0" y="468354"/>
                    <a:pt x="0" y="450457"/>
                  </a:cubicBezTo>
                  <a:lnTo>
                    <a:pt x="0" y="67478"/>
                  </a:lnTo>
                  <a:cubicBezTo>
                    <a:pt x="0" y="30211"/>
                    <a:pt x="30211" y="0"/>
                    <a:pt x="67478" y="0"/>
                  </a:cubicBezTo>
                  <a:close/>
                </a:path>
              </a:pathLst>
            </a:custGeom>
            <a:solidFill>
              <a:srgbClr val="E6CAD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2780033" cy="575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455343" y="1619821"/>
            <a:ext cx="740222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CODE WORKFLOW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04924" y="5285849"/>
            <a:ext cx="2939305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IMPORT AND INITIAL SETUP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642568" y="3644064"/>
            <a:ext cx="664015" cy="122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  <a:spcBef>
                <a:spcPct val="0"/>
              </a:spcBef>
            </a:pPr>
            <a:r>
              <a:rPr lang="en-US" sz="67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773689" y="3644064"/>
            <a:ext cx="664015" cy="122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  <a:spcBef>
                <a:spcPct val="0"/>
              </a:spcBef>
            </a:pPr>
            <a:r>
              <a:rPr lang="en-US" sz="67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904809" y="3644064"/>
            <a:ext cx="664015" cy="122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  <a:spcBef>
                <a:spcPct val="0"/>
              </a:spcBef>
            </a:pPr>
            <a:r>
              <a:rPr lang="en-US" sz="67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033180" y="3644064"/>
            <a:ext cx="664015" cy="122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  <a:spcBef>
                <a:spcPct val="0"/>
              </a:spcBef>
            </a:pPr>
            <a:r>
              <a:rPr lang="en-US" sz="67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636044" y="5285849"/>
            <a:ext cx="2939305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EXPLORATION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767164" y="5285849"/>
            <a:ext cx="2939305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UNIQUE IDENTIFIERS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898285" y="5285849"/>
            <a:ext cx="2939305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VIZUALIZATION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442888" y="6135864"/>
            <a:ext cx="3331353" cy="3444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Action</a:t>
            </a:r>
            <a:r>
              <a:rPr lang="en-US" sz="18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Descriptive statistics using describe() method.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Purpose</a:t>
            </a:r>
            <a:r>
              <a:rPr lang="en-US" sz="18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Understand the basic statistical properties of the dataset.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Information</a:t>
            </a:r>
            <a:r>
              <a:rPr lang="en-US" sz="18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Checked data types using info().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endParaRPr lang="en-US" sz="18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571140" y="6135864"/>
            <a:ext cx="3331353" cy="2675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Action</a:t>
            </a:r>
            <a:r>
              <a:rPr lang="en-US" sz="18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Extracted unique. </a:t>
            </a:r>
            <a:r>
              <a:rPr lang="en-US" sz="18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asins</a:t>
            </a:r>
            <a:r>
              <a:rPr lang="en-US" sz="18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(Amazon Standard Identification Numbers).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Purpose</a:t>
            </a:r>
            <a:r>
              <a:rPr lang="en-US" sz="18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Determine the number of unique products in the dataset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8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3702261" y="6135864"/>
            <a:ext cx="3331353" cy="300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endParaRPr/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Action</a:t>
            </a: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Plotted histograms for reviews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Purpose</a:t>
            </a: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To visualize the distributions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</a:t>
            </a: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Visualized review ratings using a count plot.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308899" y="6135864"/>
            <a:ext cx="3331353" cy="334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Imported libraries like Pandas, NumPy, Matplotlib, Seaborn.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Read the dataset, amazon.csv into a DataFrame.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Applied warnings filters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Set up the visualization styles.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 u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Freeform 44"/>
          <p:cNvSpPr/>
          <p:nvPr/>
        </p:nvSpPr>
        <p:spPr>
          <a:xfrm>
            <a:off x="-1254131" y="-690757"/>
            <a:ext cx="3840627" cy="5012238"/>
          </a:xfrm>
          <a:custGeom>
            <a:avLst/>
            <a:gdLst/>
            <a:ahLst/>
            <a:cxnLst/>
            <a:rect l="l" t="t" r="r" b="b"/>
            <a:pathLst>
              <a:path w="3840627" h="5012238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5" name="Freeform 45"/>
          <p:cNvSpPr/>
          <p:nvPr/>
        </p:nvSpPr>
        <p:spPr>
          <a:xfrm flipH="1">
            <a:off x="15701504" y="-690757"/>
            <a:ext cx="3840627" cy="5012238"/>
          </a:xfrm>
          <a:custGeom>
            <a:avLst/>
            <a:gdLst/>
            <a:ahLst/>
            <a:cxnLst/>
            <a:rect l="l" t="t" r="r" b="b"/>
            <a:pathLst>
              <a:path w="3840627" h="5012238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8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9908" y="623062"/>
            <a:ext cx="16495752" cy="964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70"/>
              </a:lnSpc>
            </a:pPr>
            <a:r>
              <a:rPr lang="en-US" sz="6699" spc="-180">
                <a:solidFill>
                  <a:srgbClr val="3D3D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INTEGRATION AND DEPLOYMENT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79908" y="1778000"/>
            <a:ext cx="8483600" cy="4064000"/>
            <a:chOff x="0" y="0"/>
            <a:chExt cx="11311467" cy="5418667"/>
          </a:xfrm>
        </p:grpSpPr>
        <p:sp>
          <p:nvSpPr>
            <p:cNvPr id="4" name="Freeform 4"/>
            <p:cNvSpPr/>
            <p:nvPr/>
          </p:nvSpPr>
          <p:spPr>
            <a:xfrm>
              <a:off x="16891" y="16891"/>
              <a:ext cx="11277599" cy="5384927"/>
            </a:xfrm>
            <a:custGeom>
              <a:avLst/>
              <a:gdLst/>
              <a:ahLst/>
              <a:cxnLst/>
              <a:rect l="l" t="t" r="r" b="b"/>
              <a:pathLst>
                <a:path w="11277599" h="5384927">
                  <a:moveTo>
                    <a:pt x="900430" y="0"/>
                  </a:moveTo>
                  <a:lnTo>
                    <a:pt x="11277599" y="0"/>
                  </a:lnTo>
                  <a:lnTo>
                    <a:pt x="11277599" y="4487418"/>
                  </a:lnTo>
                  <a:cubicBezTo>
                    <a:pt x="11277599" y="4983099"/>
                    <a:pt x="10874502" y="5384927"/>
                    <a:pt x="10377170" y="5384927"/>
                  </a:cubicBezTo>
                  <a:lnTo>
                    <a:pt x="0" y="5384927"/>
                  </a:lnTo>
                  <a:lnTo>
                    <a:pt x="0" y="897509"/>
                  </a:lnTo>
                  <a:cubicBezTo>
                    <a:pt x="0" y="401828"/>
                    <a:pt x="403098" y="0"/>
                    <a:pt x="900430" y="0"/>
                  </a:cubicBezTo>
                  <a:close/>
                </a:path>
              </a:pathLst>
            </a:custGeom>
            <a:solidFill>
              <a:srgbClr val="DCE6F2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1311382" cy="5418709"/>
            </a:xfrm>
            <a:custGeom>
              <a:avLst/>
              <a:gdLst/>
              <a:ahLst/>
              <a:cxnLst/>
              <a:rect l="l" t="t" r="r" b="b"/>
              <a:pathLst>
                <a:path w="11311382" h="5418709">
                  <a:moveTo>
                    <a:pt x="917321" y="0"/>
                  </a:moveTo>
                  <a:lnTo>
                    <a:pt x="11294490" y="0"/>
                  </a:lnTo>
                  <a:cubicBezTo>
                    <a:pt x="11303889" y="0"/>
                    <a:pt x="11311382" y="7620"/>
                    <a:pt x="11311382" y="16891"/>
                  </a:cubicBezTo>
                  <a:lnTo>
                    <a:pt x="11311382" y="4504309"/>
                  </a:lnTo>
                  <a:lnTo>
                    <a:pt x="11294490" y="4504309"/>
                  </a:lnTo>
                  <a:lnTo>
                    <a:pt x="11311382" y="4504309"/>
                  </a:lnTo>
                  <a:cubicBezTo>
                    <a:pt x="11311382" y="5009388"/>
                    <a:pt x="10900664" y="5418709"/>
                    <a:pt x="10394061" y="5418709"/>
                  </a:cubicBezTo>
                  <a:lnTo>
                    <a:pt x="10394061" y="5401818"/>
                  </a:lnTo>
                  <a:lnTo>
                    <a:pt x="10394061" y="5418709"/>
                  </a:lnTo>
                  <a:lnTo>
                    <a:pt x="16891" y="5418709"/>
                  </a:lnTo>
                  <a:cubicBezTo>
                    <a:pt x="7493" y="5418709"/>
                    <a:pt x="0" y="5411089"/>
                    <a:pt x="0" y="5401818"/>
                  </a:cubicBezTo>
                  <a:lnTo>
                    <a:pt x="0" y="914400"/>
                  </a:lnTo>
                  <a:lnTo>
                    <a:pt x="16891" y="914400"/>
                  </a:lnTo>
                  <a:lnTo>
                    <a:pt x="0" y="914400"/>
                  </a:lnTo>
                  <a:cubicBezTo>
                    <a:pt x="0" y="409321"/>
                    <a:pt x="410718" y="0"/>
                    <a:pt x="917321" y="0"/>
                  </a:cubicBezTo>
                  <a:cubicBezTo>
                    <a:pt x="920496" y="0"/>
                    <a:pt x="923671" y="889"/>
                    <a:pt x="926465" y="2667"/>
                  </a:cubicBezTo>
                  <a:lnTo>
                    <a:pt x="917321" y="16891"/>
                  </a:lnTo>
                  <a:lnTo>
                    <a:pt x="917321" y="0"/>
                  </a:lnTo>
                  <a:moveTo>
                    <a:pt x="917321" y="33909"/>
                  </a:moveTo>
                  <a:cubicBezTo>
                    <a:pt x="914146" y="33909"/>
                    <a:pt x="910971" y="33020"/>
                    <a:pt x="908177" y="31242"/>
                  </a:cubicBezTo>
                  <a:lnTo>
                    <a:pt x="917321" y="17018"/>
                  </a:lnTo>
                  <a:lnTo>
                    <a:pt x="917321" y="33909"/>
                  </a:lnTo>
                  <a:cubicBezTo>
                    <a:pt x="429387" y="33909"/>
                    <a:pt x="33909" y="428117"/>
                    <a:pt x="33909" y="914400"/>
                  </a:cubicBezTo>
                  <a:lnTo>
                    <a:pt x="33909" y="5401691"/>
                  </a:lnTo>
                  <a:lnTo>
                    <a:pt x="16891" y="5401691"/>
                  </a:lnTo>
                  <a:lnTo>
                    <a:pt x="16891" y="5384800"/>
                  </a:lnTo>
                  <a:lnTo>
                    <a:pt x="10394061" y="5384800"/>
                  </a:lnTo>
                  <a:cubicBezTo>
                    <a:pt x="10881995" y="5384800"/>
                    <a:pt x="11277600" y="4990465"/>
                    <a:pt x="11277600" y="4504309"/>
                  </a:cubicBezTo>
                  <a:lnTo>
                    <a:pt x="11277600" y="16891"/>
                  </a:lnTo>
                  <a:lnTo>
                    <a:pt x="11294490" y="16891"/>
                  </a:lnTo>
                  <a:lnTo>
                    <a:pt x="11294490" y="33909"/>
                  </a:lnTo>
                  <a:lnTo>
                    <a:pt x="917321" y="33909"/>
                  </a:lnTo>
                  <a:close/>
                </a:path>
              </a:pathLst>
            </a:custGeom>
            <a:solidFill>
              <a:srgbClr val="1C334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311467" cy="5475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800" lvl="1" indent="-215900" algn="l">
                <a:lnSpc>
                  <a:spcPts val="2760"/>
                </a:lnSpc>
                <a:buAutoNum type="arabicPeriod"/>
              </a:pPr>
              <a:r>
                <a:rPr lang="en-US" sz="20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Model Training</a:t>
              </a:r>
            </a:p>
            <a:p>
              <a:pPr marL="388620" lvl="1" indent="-194310" algn="l">
                <a:lnSpc>
                  <a:spcPts val="2483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Preparation</a:t>
              </a: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:</a:t>
              </a:r>
            </a:p>
            <a:p>
              <a:pPr marL="674370" lvl="2" indent="-224790" algn="l">
                <a:lnSpc>
                  <a:spcPts val="2483"/>
                </a:lnSpc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Split data into training and test sets using StratifiedShuffleSplit.</a:t>
              </a:r>
            </a:p>
            <a:p>
              <a:pPr marL="388620" lvl="1" indent="-194310" algn="l">
                <a:lnSpc>
                  <a:spcPts val="2483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Sentiment Labeling</a:t>
              </a: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:</a:t>
              </a:r>
            </a:p>
            <a:p>
              <a:pPr marL="674370" lvl="2" indent="-224790" algn="l">
                <a:lnSpc>
                  <a:spcPts val="2483"/>
                </a:lnSpc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Defined a sentiments() function to categorize reviews as "Positive," "Neutral," or "Negative" based on ratings.</a:t>
              </a:r>
            </a:p>
            <a:p>
              <a:pPr marL="674370" lvl="2" indent="-224790" algn="ctr">
                <a:lnSpc>
                  <a:spcPts val="2160"/>
                </a:lnSpc>
              </a:pPr>
              <a:endPara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296400" y="1863344"/>
            <a:ext cx="8102600" cy="3978656"/>
            <a:chOff x="0" y="0"/>
            <a:chExt cx="10803467" cy="5304875"/>
          </a:xfrm>
        </p:grpSpPr>
        <p:sp>
          <p:nvSpPr>
            <p:cNvPr id="8" name="Freeform 8"/>
            <p:cNvSpPr/>
            <p:nvPr/>
          </p:nvSpPr>
          <p:spPr>
            <a:xfrm>
              <a:off x="16891" y="16891"/>
              <a:ext cx="10769599" cy="5271008"/>
            </a:xfrm>
            <a:custGeom>
              <a:avLst/>
              <a:gdLst/>
              <a:ahLst/>
              <a:cxnLst/>
              <a:rect l="l" t="t" r="r" b="b"/>
              <a:pathLst>
                <a:path w="10769599" h="5271008">
                  <a:moveTo>
                    <a:pt x="881380" y="0"/>
                  </a:moveTo>
                  <a:lnTo>
                    <a:pt x="10769599" y="0"/>
                  </a:lnTo>
                  <a:lnTo>
                    <a:pt x="10769599" y="4392549"/>
                  </a:lnTo>
                  <a:cubicBezTo>
                    <a:pt x="10769599" y="4877689"/>
                    <a:pt x="10375011" y="5271008"/>
                    <a:pt x="9888220" y="5271008"/>
                  </a:cubicBezTo>
                  <a:lnTo>
                    <a:pt x="0" y="5271008"/>
                  </a:lnTo>
                  <a:lnTo>
                    <a:pt x="0" y="878586"/>
                  </a:lnTo>
                  <a:cubicBezTo>
                    <a:pt x="0" y="393446"/>
                    <a:pt x="394589" y="127"/>
                    <a:pt x="881380" y="127"/>
                  </a:cubicBezTo>
                  <a:close/>
                </a:path>
              </a:pathLst>
            </a:custGeom>
            <a:solidFill>
              <a:srgbClr val="DCE6F2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0803382" cy="5304917"/>
            </a:xfrm>
            <a:custGeom>
              <a:avLst/>
              <a:gdLst/>
              <a:ahLst/>
              <a:cxnLst/>
              <a:rect l="l" t="t" r="r" b="b"/>
              <a:pathLst>
                <a:path w="10803382" h="5304917">
                  <a:moveTo>
                    <a:pt x="898271" y="0"/>
                  </a:moveTo>
                  <a:lnTo>
                    <a:pt x="10786490" y="0"/>
                  </a:lnTo>
                  <a:cubicBezTo>
                    <a:pt x="10795889" y="0"/>
                    <a:pt x="10803382" y="7620"/>
                    <a:pt x="10803382" y="16891"/>
                  </a:cubicBezTo>
                  <a:lnTo>
                    <a:pt x="10803382" y="4409440"/>
                  </a:lnTo>
                  <a:lnTo>
                    <a:pt x="10786490" y="4409440"/>
                  </a:lnTo>
                  <a:lnTo>
                    <a:pt x="10803382" y="4409440"/>
                  </a:lnTo>
                  <a:cubicBezTo>
                    <a:pt x="10803382" y="4903978"/>
                    <a:pt x="10401173" y="5304917"/>
                    <a:pt x="9905111" y="5304917"/>
                  </a:cubicBezTo>
                  <a:lnTo>
                    <a:pt x="9905111" y="5288026"/>
                  </a:lnTo>
                  <a:lnTo>
                    <a:pt x="9905111" y="5304917"/>
                  </a:lnTo>
                  <a:lnTo>
                    <a:pt x="16891" y="5304917"/>
                  </a:lnTo>
                  <a:cubicBezTo>
                    <a:pt x="7493" y="5304917"/>
                    <a:pt x="0" y="5297297"/>
                    <a:pt x="0" y="5288026"/>
                  </a:cubicBezTo>
                  <a:lnTo>
                    <a:pt x="0" y="895477"/>
                  </a:lnTo>
                  <a:lnTo>
                    <a:pt x="16891" y="895477"/>
                  </a:lnTo>
                  <a:lnTo>
                    <a:pt x="0" y="895477"/>
                  </a:lnTo>
                  <a:cubicBezTo>
                    <a:pt x="0" y="400812"/>
                    <a:pt x="402209" y="0"/>
                    <a:pt x="898271" y="0"/>
                  </a:cubicBezTo>
                  <a:cubicBezTo>
                    <a:pt x="907669" y="0"/>
                    <a:pt x="915162" y="7620"/>
                    <a:pt x="915162" y="16891"/>
                  </a:cubicBezTo>
                  <a:lnTo>
                    <a:pt x="898271" y="16891"/>
                  </a:lnTo>
                  <a:lnTo>
                    <a:pt x="898271" y="0"/>
                  </a:lnTo>
                  <a:moveTo>
                    <a:pt x="898271" y="33909"/>
                  </a:moveTo>
                  <a:cubicBezTo>
                    <a:pt x="888873" y="33909"/>
                    <a:pt x="881380" y="26289"/>
                    <a:pt x="881380" y="17018"/>
                  </a:cubicBezTo>
                  <a:lnTo>
                    <a:pt x="898271" y="17018"/>
                  </a:lnTo>
                  <a:lnTo>
                    <a:pt x="898271" y="33909"/>
                  </a:lnTo>
                  <a:cubicBezTo>
                    <a:pt x="420751" y="33909"/>
                    <a:pt x="33782" y="419735"/>
                    <a:pt x="33782" y="895477"/>
                  </a:cubicBezTo>
                  <a:lnTo>
                    <a:pt x="33782" y="5287899"/>
                  </a:lnTo>
                  <a:lnTo>
                    <a:pt x="16891" y="5287899"/>
                  </a:lnTo>
                  <a:lnTo>
                    <a:pt x="16891" y="5271008"/>
                  </a:lnTo>
                  <a:lnTo>
                    <a:pt x="9905111" y="5271008"/>
                  </a:lnTo>
                  <a:cubicBezTo>
                    <a:pt x="10382631" y="5271008"/>
                    <a:pt x="10769600" y="4885182"/>
                    <a:pt x="10769600" y="4409440"/>
                  </a:cubicBezTo>
                  <a:lnTo>
                    <a:pt x="10769600" y="16891"/>
                  </a:lnTo>
                  <a:lnTo>
                    <a:pt x="10786490" y="16891"/>
                  </a:lnTo>
                  <a:lnTo>
                    <a:pt x="10786490" y="33909"/>
                  </a:lnTo>
                  <a:lnTo>
                    <a:pt x="898271" y="33909"/>
                  </a:lnTo>
                  <a:close/>
                </a:path>
              </a:pathLst>
            </a:custGeom>
            <a:solidFill>
              <a:srgbClr val="1C334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0803467" cy="5362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760"/>
                </a:lnSpc>
              </a:pPr>
              <a:r>
                <a:rPr lang="en-US" sz="20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2. Automated Reporting</a:t>
              </a:r>
            </a:p>
            <a:p>
              <a:pPr marL="388620" lvl="1" indent="-194310" algn="l">
                <a:lnSpc>
                  <a:spcPts val="2483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Purpose</a:t>
              </a: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: To automate the analysis and filtering of Amazon review data, allowing users to generate custom reports based on specific criteria such as rating, helpfulness, and keyword presence.</a:t>
              </a:r>
            </a:p>
            <a:p>
              <a:pPr marL="388620" lvl="1" indent="-194310" algn="l">
                <a:lnSpc>
                  <a:spcPts val="2483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Action</a:t>
              </a: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: Created a function generate_report() to automate the generation of descriptive statistics and missing values reports.</a:t>
              </a:r>
            </a:p>
            <a:p>
              <a:pPr marL="388620" lvl="1" indent="-194310" algn="l">
                <a:lnSpc>
                  <a:spcPts val="2483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Output</a:t>
              </a: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: The report is saved, making it easily accessible.</a:t>
              </a:r>
            </a:p>
            <a:p>
              <a:pPr marL="674370" lvl="2" indent="-224790" algn="ctr">
                <a:lnSpc>
                  <a:spcPts val="2160"/>
                </a:lnSpc>
              </a:pPr>
              <a:endPara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79435" y="6036152"/>
            <a:ext cx="13833929" cy="4236334"/>
            <a:chOff x="0" y="0"/>
            <a:chExt cx="18445239" cy="5648445"/>
          </a:xfrm>
        </p:grpSpPr>
        <p:sp>
          <p:nvSpPr>
            <p:cNvPr id="12" name="Freeform 12"/>
            <p:cNvSpPr/>
            <p:nvPr/>
          </p:nvSpPr>
          <p:spPr>
            <a:xfrm>
              <a:off x="16891" y="16891"/>
              <a:ext cx="18411445" cy="5614543"/>
            </a:xfrm>
            <a:custGeom>
              <a:avLst/>
              <a:gdLst/>
              <a:ahLst/>
              <a:cxnLst/>
              <a:rect l="l" t="t" r="r" b="b"/>
              <a:pathLst>
                <a:path w="18411445" h="5614543">
                  <a:moveTo>
                    <a:pt x="939800" y="0"/>
                  </a:moveTo>
                  <a:lnTo>
                    <a:pt x="18411445" y="0"/>
                  </a:lnTo>
                  <a:lnTo>
                    <a:pt x="18411445" y="4678807"/>
                  </a:lnTo>
                  <a:cubicBezTo>
                    <a:pt x="18411445" y="5195570"/>
                    <a:pt x="17990694" y="5614543"/>
                    <a:pt x="17471772" y="5614543"/>
                  </a:cubicBezTo>
                  <a:lnTo>
                    <a:pt x="0" y="5614543"/>
                  </a:lnTo>
                  <a:lnTo>
                    <a:pt x="0" y="935863"/>
                  </a:lnTo>
                  <a:cubicBezTo>
                    <a:pt x="0" y="419100"/>
                    <a:pt x="420751" y="127"/>
                    <a:pt x="939673" y="127"/>
                  </a:cubicBezTo>
                  <a:close/>
                </a:path>
              </a:pathLst>
            </a:custGeom>
            <a:solidFill>
              <a:srgbClr val="DCE6F2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18445226" cy="5648452"/>
            </a:xfrm>
            <a:custGeom>
              <a:avLst/>
              <a:gdLst/>
              <a:ahLst/>
              <a:cxnLst/>
              <a:rect l="l" t="t" r="r" b="b"/>
              <a:pathLst>
                <a:path w="18445226" h="5648452">
                  <a:moveTo>
                    <a:pt x="956691" y="0"/>
                  </a:moveTo>
                  <a:lnTo>
                    <a:pt x="18428336" y="0"/>
                  </a:lnTo>
                  <a:cubicBezTo>
                    <a:pt x="18437733" y="0"/>
                    <a:pt x="18445226" y="7620"/>
                    <a:pt x="18445226" y="16891"/>
                  </a:cubicBezTo>
                  <a:lnTo>
                    <a:pt x="18445226" y="4695698"/>
                  </a:lnTo>
                  <a:lnTo>
                    <a:pt x="18428336" y="4695698"/>
                  </a:lnTo>
                  <a:lnTo>
                    <a:pt x="18445226" y="4695698"/>
                  </a:lnTo>
                  <a:cubicBezTo>
                    <a:pt x="18445226" y="5221986"/>
                    <a:pt x="18016855" y="5648452"/>
                    <a:pt x="17488536" y="5648452"/>
                  </a:cubicBezTo>
                  <a:lnTo>
                    <a:pt x="17488536" y="5631561"/>
                  </a:lnTo>
                  <a:lnTo>
                    <a:pt x="17488536" y="5648452"/>
                  </a:lnTo>
                  <a:lnTo>
                    <a:pt x="16891" y="5648452"/>
                  </a:lnTo>
                  <a:cubicBezTo>
                    <a:pt x="7493" y="5648452"/>
                    <a:pt x="0" y="5640832"/>
                    <a:pt x="0" y="5631561"/>
                  </a:cubicBezTo>
                  <a:lnTo>
                    <a:pt x="0" y="952754"/>
                  </a:lnTo>
                  <a:lnTo>
                    <a:pt x="16891" y="952754"/>
                  </a:lnTo>
                  <a:lnTo>
                    <a:pt x="0" y="952754"/>
                  </a:lnTo>
                  <a:cubicBezTo>
                    <a:pt x="0" y="426466"/>
                    <a:pt x="428371" y="0"/>
                    <a:pt x="956691" y="0"/>
                  </a:cubicBezTo>
                  <a:cubicBezTo>
                    <a:pt x="959866" y="0"/>
                    <a:pt x="963041" y="889"/>
                    <a:pt x="965835" y="2667"/>
                  </a:cubicBezTo>
                  <a:lnTo>
                    <a:pt x="956691" y="16891"/>
                  </a:lnTo>
                  <a:lnTo>
                    <a:pt x="956691" y="0"/>
                  </a:lnTo>
                  <a:moveTo>
                    <a:pt x="956691" y="33909"/>
                  </a:moveTo>
                  <a:cubicBezTo>
                    <a:pt x="953516" y="33909"/>
                    <a:pt x="950341" y="33020"/>
                    <a:pt x="947547" y="31242"/>
                  </a:cubicBezTo>
                  <a:lnTo>
                    <a:pt x="956691" y="17018"/>
                  </a:lnTo>
                  <a:lnTo>
                    <a:pt x="956691" y="33909"/>
                  </a:lnTo>
                  <a:cubicBezTo>
                    <a:pt x="447040" y="33909"/>
                    <a:pt x="33909" y="445389"/>
                    <a:pt x="33909" y="952754"/>
                  </a:cubicBezTo>
                  <a:lnTo>
                    <a:pt x="33909" y="5631561"/>
                  </a:lnTo>
                  <a:lnTo>
                    <a:pt x="16891" y="5631561"/>
                  </a:lnTo>
                  <a:lnTo>
                    <a:pt x="16891" y="5614670"/>
                  </a:lnTo>
                  <a:lnTo>
                    <a:pt x="17488663" y="5614670"/>
                  </a:lnTo>
                  <a:cubicBezTo>
                    <a:pt x="17998314" y="5614670"/>
                    <a:pt x="18411445" y="5203190"/>
                    <a:pt x="18411445" y="4695825"/>
                  </a:cubicBezTo>
                  <a:lnTo>
                    <a:pt x="18411445" y="16891"/>
                  </a:lnTo>
                  <a:lnTo>
                    <a:pt x="18428336" y="16891"/>
                  </a:lnTo>
                  <a:lnTo>
                    <a:pt x="18428336" y="33909"/>
                  </a:lnTo>
                  <a:lnTo>
                    <a:pt x="956691" y="33909"/>
                  </a:lnTo>
                  <a:close/>
                </a:path>
              </a:pathLst>
            </a:custGeom>
            <a:solidFill>
              <a:srgbClr val="1C334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8445239" cy="5696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483"/>
                </a:lnSpc>
              </a:pPr>
              <a:endParaRPr/>
            </a:p>
            <a:p>
              <a:pPr algn="l">
                <a:lnSpc>
                  <a:spcPts val="2760"/>
                </a:lnSpc>
              </a:pPr>
              <a:r>
                <a:rPr lang="en-US" sz="20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3.  Deployment Framework</a:t>
              </a:r>
            </a:p>
            <a:p>
              <a:pPr marL="388620" lvl="1" indent="-194310" algn="l">
                <a:lnSpc>
                  <a:spcPts val="2483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We used Streamlit to create a web-based interface for filtering Amazon reviews. ngrok is utilized to create a secure tunnel to expose the local Streamlit app to the internet.</a:t>
              </a:r>
            </a:p>
            <a:p>
              <a:pPr algn="l">
                <a:lnSpc>
                  <a:spcPts val="2483"/>
                </a:lnSpc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     </a:t>
              </a:r>
              <a:r>
                <a:rPr lang="en-US" sz="18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Endpoints</a:t>
              </a: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:</a:t>
              </a:r>
            </a:p>
            <a:p>
              <a:pPr marL="388620" lvl="1" indent="-194310" algn="l">
                <a:lnSpc>
                  <a:spcPts val="2483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The endpoint for accessing the app is generated by ngrok, allowing external users to interact with the app via a public URL.</a:t>
              </a:r>
            </a:p>
            <a:p>
              <a:pPr algn="l">
                <a:lnSpc>
                  <a:spcPts val="2483"/>
                </a:lnSpc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     </a:t>
              </a:r>
              <a:r>
                <a:rPr lang="en-US" sz="18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Real-Time Analysis</a:t>
              </a: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:</a:t>
              </a:r>
            </a:p>
            <a:p>
              <a:pPr marL="388620" lvl="1" indent="-194310" algn="l">
                <a:lnSpc>
                  <a:spcPts val="2483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Users can filter reviews in real-time based on rating, helpfulness, and keywords.</a:t>
              </a:r>
            </a:p>
            <a:p>
              <a:pPr marL="388620" lvl="1" indent="-194310" algn="l">
                <a:lnSpc>
                  <a:spcPts val="2483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The filtered results are displayed instantly on the Streamlit web interface, offering an interactive data exploration experience.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21767" y="2113296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7821767" y="4495159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7821767" y="7103403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238058" y="855935"/>
            <a:ext cx="7019697" cy="10556306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B9CDE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12768" y="1360021"/>
            <a:ext cx="6270276" cy="6270276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8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257755" y="378364"/>
            <a:ext cx="8496903" cy="979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53"/>
              </a:lnSpc>
              <a:spcBef>
                <a:spcPct val="0"/>
              </a:spcBef>
            </a:pPr>
            <a:r>
              <a:rPr lang="en-US" sz="5680">
                <a:solidFill>
                  <a:srgbClr val="3D3D3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REAL LIFE APPLCATION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07997" y="2056146"/>
            <a:ext cx="6844887" cy="2378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spc="-43">
                <a:solidFill>
                  <a:srgbClr val="3D3D3D"/>
                </a:solidFill>
                <a:latin typeface="Poppins Bold"/>
                <a:ea typeface="Poppins Bold"/>
                <a:cs typeface="Poppins Bold"/>
                <a:sym typeface="Poppins Bold"/>
              </a:rPr>
              <a:t>Cust</a:t>
            </a:r>
            <a:r>
              <a:rPr lang="en-US" sz="2199" u="none" strike="noStrike" spc="-43">
                <a:solidFill>
                  <a:srgbClr val="3D3D3D"/>
                </a:solidFill>
                <a:latin typeface="Poppins Bold"/>
                <a:ea typeface="Poppins Bold"/>
                <a:cs typeface="Poppins Bold"/>
                <a:sym typeface="Poppins Bold"/>
              </a:rPr>
              <a:t>omer Feedback Loop Improvement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u="none" strike="noStrike" spc="-37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Automates product review analysis to give more meaningful information about customer sentiments.</a:t>
            </a:r>
          </a:p>
          <a:p>
            <a:pPr algn="l">
              <a:lnSpc>
                <a:spcPts val="2659"/>
              </a:lnSpc>
            </a:pPr>
            <a:endParaRPr lang="en-US" sz="1899" u="none" strike="noStrike" spc="-37">
              <a:solidFill>
                <a:srgbClr val="3D3D3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u="none" strike="noStrike" spc="-37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Provides actionable data that will improve product offerings and the manner of customer service.</a:t>
            </a:r>
          </a:p>
          <a:p>
            <a:pPr algn="l">
              <a:lnSpc>
                <a:spcPts val="2495"/>
              </a:lnSpc>
            </a:pPr>
            <a:endParaRPr lang="en-US" sz="1899" u="none" strike="noStrike" spc="-37">
              <a:solidFill>
                <a:srgbClr val="3D3D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966825" y="2386508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3D6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07997" y="4463020"/>
            <a:ext cx="6844887" cy="2378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spc="-43">
                <a:solidFill>
                  <a:srgbClr val="3D3D3D"/>
                </a:solidFill>
                <a:latin typeface="Poppins Bold"/>
                <a:ea typeface="Poppins Bold"/>
                <a:cs typeface="Poppins Bold"/>
                <a:sym typeface="Poppins Bold"/>
              </a:rPr>
              <a:t>Imp</a:t>
            </a:r>
            <a:r>
              <a:rPr lang="en-US" sz="2199" u="none" strike="noStrike" spc="-43">
                <a:solidFill>
                  <a:srgbClr val="3D3D3D"/>
                </a:solidFill>
                <a:latin typeface="Poppins Bold"/>
                <a:ea typeface="Poppins Bold"/>
                <a:cs typeface="Poppins Bold"/>
                <a:sym typeface="Poppins Bold"/>
              </a:rPr>
              <a:t>roved Filtering Feature for Reviews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u="none" strike="noStrike" spc="-37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Provides relevant reviews in a matter of time, consequently saving customers' time.</a:t>
            </a:r>
          </a:p>
          <a:p>
            <a:pPr algn="l">
              <a:lnSpc>
                <a:spcPts val="2659"/>
              </a:lnSpc>
            </a:pPr>
            <a:endParaRPr lang="en-US" sz="1899" u="none" strike="noStrike" spc="-37">
              <a:solidFill>
                <a:srgbClr val="3D3D3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u="none" strike="noStrike" spc="-37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Provides Amazon with more specific data for product development and marketing strategies.</a:t>
            </a:r>
          </a:p>
          <a:p>
            <a:pPr algn="l">
              <a:lnSpc>
                <a:spcPts val="2495"/>
              </a:lnSpc>
            </a:pPr>
            <a:endParaRPr lang="en-US" sz="1899" u="none" strike="noStrike" spc="-37">
              <a:solidFill>
                <a:srgbClr val="3D3D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966825" y="4768371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3D6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50872" y="7047856"/>
            <a:ext cx="6844887" cy="2044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spc="-43">
                <a:solidFill>
                  <a:srgbClr val="3D3D3D"/>
                </a:solidFill>
                <a:latin typeface="Poppins Bold"/>
                <a:ea typeface="Poppins Bold"/>
                <a:cs typeface="Poppins Bold"/>
                <a:sym typeface="Poppins Bold"/>
              </a:rPr>
              <a:t>Syst</a:t>
            </a:r>
            <a:r>
              <a:rPr lang="en-US" sz="2199" u="none" strike="noStrike" spc="-43">
                <a:solidFill>
                  <a:srgbClr val="3D3D3D"/>
                </a:solidFill>
                <a:latin typeface="Poppins Bold"/>
                <a:ea typeface="Poppins Bold"/>
                <a:cs typeface="Poppins Bold"/>
                <a:sym typeface="Poppins Bold"/>
              </a:rPr>
              <a:t>em Adaptability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u="none" strike="noStrike" spc="-37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Can be used across other e-commerce platforms.</a:t>
            </a:r>
          </a:p>
          <a:p>
            <a:pPr algn="l">
              <a:lnSpc>
                <a:spcPts val="2659"/>
              </a:lnSpc>
            </a:pPr>
            <a:endParaRPr lang="en-US" sz="1899" u="none" strike="noStrike" spc="-37">
              <a:solidFill>
                <a:srgbClr val="3D3D3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u="none" strike="noStrike" spc="-37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Enables better understanding and response to customer feedback across various platforms.</a:t>
            </a:r>
          </a:p>
          <a:p>
            <a:pPr algn="l">
              <a:lnSpc>
                <a:spcPts val="2495"/>
              </a:lnSpc>
            </a:pPr>
            <a:endParaRPr lang="en-US" sz="1899" u="none" strike="noStrike" spc="-37">
              <a:solidFill>
                <a:srgbClr val="3D3D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966825" y="7376615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3D6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325826" y="-2661927"/>
            <a:ext cx="4693046" cy="469304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ADA"/>
            </a:solidFill>
            <a:ln w="952500" cap="sq">
              <a:solidFill>
                <a:srgbClr val="C1709A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A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0848" y="1813348"/>
            <a:ext cx="6733763" cy="6660304"/>
          </a:xfrm>
          <a:custGeom>
            <a:avLst/>
            <a:gdLst/>
            <a:ahLst/>
            <a:cxnLst/>
            <a:rect l="l" t="t" r="r" b="b"/>
            <a:pathLst>
              <a:path w="6733763" h="6660304">
                <a:moveTo>
                  <a:pt x="0" y="0"/>
                </a:moveTo>
                <a:lnTo>
                  <a:pt x="6733763" y="0"/>
                </a:lnTo>
                <a:lnTo>
                  <a:pt x="6733763" y="6660304"/>
                </a:lnTo>
                <a:lnTo>
                  <a:pt x="0" y="6660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61" r="-161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6050755" y="1028700"/>
            <a:ext cx="784648" cy="784648"/>
          </a:xfrm>
          <a:custGeom>
            <a:avLst/>
            <a:gdLst/>
            <a:ahLst/>
            <a:cxnLst/>
            <a:rect l="l" t="t" r="r" b="b"/>
            <a:pathLst>
              <a:path w="784648" h="784648">
                <a:moveTo>
                  <a:pt x="0" y="0"/>
                </a:moveTo>
                <a:lnTo>
                  <a:pt x="784648" y="0"/>
                </a:lnTo>
                <a:lnTo>
                  <a:pt x="784648" y="784648"/>
                </a:lnTo>
                <a:lnTo>
                  <a:pt x="0" y="784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8833802" y="1095375"/>
            <a:ext cx="7734300" cy="99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3"/>
              </a:lnSpc>
            </a:pPr>
            <a:r>
              <a:rPr lang="en-US" sz="7000" spc="-181">
                <a:solidFill>
                  <a:srgbClr val="3D3D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33802" y="2105025"/>
            <a:ext cx="8574833" cy="776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3D3D3D"/>
                </a:solidFill>
                <a:latin typeface="Poppins Bold"/>
                <a:ea typeface="Poppins Bold"/>
                <a:cs typeface="Poppins Bold"/>
                <a:sym typeface="Poppins Bold"/>
              </a:rPr>
              <a:t>Expanding Data Sources</a:t>
            </a:r>
          </a:p>
          <a:p>
            <a:pPr marL="241300" lvl="1" indent="-12065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Sentiment analysis for more sources, like social media and customer service interactions.</a:t>
            </a:r>
          </a:p>
          <a:p>
            <a:pPr marL="241300" lvl="1" indent="-12065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Increase the scope of sentiment analysis to obtain further information about the feedback of customers.</a:t>
            </a:r>
          </a:p>
          <a:p>
            <a:pPr marL="241300" lvl="1" indent="-120650" algn="l">
              <a:lnSpc>
                <a:spcPts val="2800"/>
              </a:lnSpc>
            </a:pPr>
            <a:endParaRPr lang="en-US" sz="2000">
              <a:solidFill>
                <a:srgbClr val="3D3D3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41300" lvl="1" indent="-120650" algn="l">
              <a:lnSpc>
                <a:spcPts val="2800"/>
              </a:lnSpc>
            </a:pPr>
            <a:r>
              <a:rPr lang="en-US" sz="2000">
                <a:solidFill>
                  <a:srgbClr val="3D3D3D"/>
                </a:solidFill>
                <a:latin typeface="Poppins Bold"/>
                <a:ea typeface="Poppins Bold"/>
                <a:cs typeface="Poppins Bold"/>
                <a:sym typeface="Poppins Bold"/>
              </a:rPr>
              <a:t>Continual Model Improvement</a:t>
            </a:r>
          </a:p>
          <a:p>
            <a:pPr marL="241300" lvl="1" indent="-12065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Apply advanced NLP to maximize the model's accuracy.</a:t>
            </a:r>
          </a:p>
          <a:p>
            <a:pPr marL="241300" lvl="1" indent="-12065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Update new data into the model regularly so that it remains relevant and performant.</a:t>
            </a:r>
          </a:p>
          <a:p>
            <a:pPr marL="241300" lvl="1" indent="-120650" algn="l">
              <a:lnSpc>
                <a:spcPts val="2800"/>
              </a:lnSpc>
            </a:pPr>
            <a:endParaRPr lang="en-US" sz="2000">
              <a:solidFill>
                <a:srgbClr val="3D3D3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41300" lvl="1" indent="-120650" algn="l">
              <a:lnSpc>
                <a:spcPts val="2800"/>
              </a:lnSpc>
            </a:pPr>
            <a:r>
              <a:rPr lang="en-US" sz="2000">
                <a:solidFill>
                  <a:srgbClr val="3D3D3D"/>
                </a:solidFill>
                <a:latin typeface="Poppins Bold"/>
                <a:ea typeface="Poppins Bold"/>
                <a:cs typeface="Poppins Bold"/>
                <a:sym typeface="Poppins Bold"/>
              </a:rPr>
              <a:t>Cross-Platform Integrations</a:t>
            </a:r>
          </a:p>
          <a:p>
            <a:pPr marL="241300" lvl="1" indent="-12065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Explore external platforms for integration to bring together sentiment analysis from multiple channels.</a:t>
            </a:r>
          </a:p>
          <a:p>
            <a:pPr marL="241300" lvl="1" indent="-12065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Design a holistic customer sentiment analysis system. </a:t>
            </a:r>
          </a:p>
          <a:p>
            <a:pPr marL="241300" lvl="1" indent="-120650" algn="l">
              <a:lnSpc>
                <a:spcPts val="2800"/>
              </a:lnSpc>
            </a:pPr>
            <a:endParaRPr lang="en-US" sz="2000">
              <a:solidFill>
                <a:srgbClr val="3D3D3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41300" lvl="1" indent="-120650" algn="l">
              <a:lnSpc>
                <a:spcPts val="2800"/>
              </a:lnSpc>
            </a:pPr>
            <a:r>
              <a:rPr lang="en-US" sz="2000">
                <a:solidFill>
                  <a:srgbClr val="3D3D3D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 Expansion</a:t>
            </a:r>
          </a:p>
          <a:p>
            <a:pPr marL="241300" lvl="1" indent="-12065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Add more granular sentiment categories to capture specific emotions, like joy, frustration etc. </a:t>
            </a:r>
          </a:p>
          <a:p>
            <a:pPr marL="241300" lvl="1" indent="-12065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Develop an improved review filtering system with new filters by keywords or certain characteristics of the product.</a:t>
            </a:r>
          </a:p>
          <a:p>
            <a:pPr marL="241300" lvl="1" indent="-120650" algn="l">
              <a:lnSpc>
                <a:spcPts val="2800"/>
              </a:lnSpc>
            </a:pPr>
            <a:endParaRPr lang="en-US" sz="2000">
              <a:solidFill>
                <a:srgbClr val="3D3D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85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6312" y="2583132"/>
            <a:ext cx="7041011" cy="5120735"/>
          </a:xfrm>
          <a:custGeom>
            <a:avLst/>
            <a:gdLst/>
            <a:ahLst/>
            <a:cxnLst/>
            <a:rect l="l" t="t" r="r" b="b"/>
            <a:pathLst>
              <a:path w="7041011" h="5120735">
                <a:moveTo>
                  <a:pt x="0" y="0"/>
                </a:moveTo>
                <a:lnTo>
                  <a:pt x="7041011" y="0"/>
                </a:lnTo>
                <a:lnTo>
                  <a:pt x="7041011" y="5120735"/>
                </a:lnTo>
                <a:lnTo>
                  <a:pt x="0" y="5120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" r="-8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9525000" y="2169884"/>
            <a:ext cx="7734300" cy="111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05"/>
              </a:lnSpc>
            </a:pPr>
            <a:r>
              <a:rPr lang="en-US" sz="8400" spc="-197">
                <a:solidFill>
                  <a:srgbClr val="3D3D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REFERENCES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DAC5AE-B5FB-76AA-B4FB-08983FD00A5D}"/>
              </a:ext>
            </a:extLst>
          </p:cNvPr>
          <p:cNvSpPr txBox="1"/>
          <p:nvPr/>
        </p:nvSpPr>
        <p:spPr>
          <a:xfrm>
            <a:off x="9525000" y="4000500"/>
            <a:ext cx="7315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Ronikdedhia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(2022, August 7).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Consumer reviews of Amazon products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Kaggle.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https://www.kaggle.com/code/ronikdedhia/consumer-reviews-of-amazon-products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80947" y="1533495"/>
            <a:ext cx="7478353" cy="7220010"/>
          </a:xfrm>
          <a:custGeom>
            <a:avLst/>
            <a:gdLst/>
            <a:ahLst/>
            <a:cxnLst/>
            <a:rect l="l" t="t" r="r" b="b"/>
            <a:pathLst>
              <a:path w="7478353" h="7220010">
                <a:moveTo>
                  <a:pt x="0" y="0"/>
                </a:moveTo>
                <a:lnTo>
                  <a:pt x="7478353" y="0"/>
                </a:lnTo>
                <a:lnTo>
                  <a:pt x="7478353" y="7220010"/>
                </a:lnTo>
                <a:lnTo>
                  <a:pt x="0" y="7220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0" b="-1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028700" y="3440264"/>
            <a:ext cx="7813428" cy="3284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38"/>
              </a:lnSpc>
            </a:pPr>
            <a:r>
              <a:rPr lang="en-US" sz="15000" spc="-336">
                <a:solidFill>
                  <a:srgbClr val="3D3D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707</Words>
  <Application>Microsoft Office PowerPoint</Application>
  <PresentationFormat>Custom</PresentationFormat>
  <Paragraphs>108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League Spartan</vt:lpstr>
      <vt:lpstr>Calibri</vt:lpstr>
      <vt:lpstr>Arial</vt:lpstr>
      <vt:lpstr>Poppins Bold</vt:lpstr>
      <vt:lpstr>Open Sans Extra Bold</vt:lpstr>
      <vt:lpstr>Poppins</vt:lpstr>
      <vt:lpstr>Wingdings</vt:lpstr>
      <vt:lpstr>Poppins Ultra-Bold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on Amazon Advances understanding of customer feedback. Advanced Features Introduce a review filtering feature that can sort out reviews. Customers are assisted to get relevant reviews quickly. Improves overall shopping experience on Amazon.</dc:title>
  <dc:creator>Dustageer Yaasir</dc:creator>
  <cp:lastModifiedBy>Soorya Gayathri Kayyalackal Anilkumar</cp:lastModifiedBy>
  <cp:revision>2</cp:revision>
  <dcterms:created xsi:type="dcterms:W3CDTF">2006-08-16T00:00:00Z</dcterms:created>
  <dcterms:modified xsi:type="dcterms:W3CDTF">2024-08-10T19:24:53Z</dcterms:modified>
  <dc:identifier>DAGNarDwFNM</dc:identifier>
</cp:coreProperties>
</file>